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Bebas Neue"/>
      <p:regular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oboto Condensed Light"/>
      <p:regular r:id="rId24"/>
      <p:bold r:id="rId25"/>
      <p:italic r:id="rId26"/>
      <p:boldItalic r:id="rId27"/>
    </p:embeddedFont>
    <p:embeddedFont>
      <p:font typeface="Exo 2"/>
      <p:regular r:id="rId28"/>
      <p:bold r:id="rId29"/>
      <p:italic r:id="rId30"/>
      <p:boldItalic r:id="rId31"/>
    </p:embeddedFont>
    <p:embeddedFont>
      <p:font typeface="Archivo Black"/>
      <p:regular r:id="rId32"/>
    </p:embeddedFont>
    <p:embeddedFont>
      <p:font typeface="Advent Pr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8" Type="http://schemas.openxmlformats.org/officeDocument/2006/relationships/font" Target="fonts/Exo2-regular.fntdata"/><Relationship Id="rId27" Type="http://schemas.openxmlformats.org/officeDocument/2006/relationships/font" Target="fonts/RobotoCondensed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xo2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xo2-boldItalic.fntdata"/><Relationship Id="rId30" Type="http://schemas.openxmlformats.org/officeDocument/2006/relationships/font" Target="fonts/Exo2-italic.fntdata"/><Relationship Id="rId11" Type="http://schemas.openxmlformats.org/officeDocument/2006/relationships/slide" Target="slides/slide6.xml"/><Relationship Id="rId33" Type="http://schemas.openxmlformats.org/officeDocument/2006/relationships/font" Target="fonts/AdventPro-regular.fntdata"/><Relationship Id="rId10" Type="http://schemas.openxmlformats.org/officeDocument/2006/relationships/slide" Target="slides/slide5.xml"/><Relationship Id="rId32" Type="http://schemas.openxmlformats.org/officeDocument/2006/relationships/font" Target="fonts/ArchivoBlack-regular.fntdata"/><Relationship Id="rId13" Type="http://schemas.openxmlformats.org/officeDocument/2006/relationships/slide" Target="slides/slide8.xml"/><Relationship Id="rId35" Type="http://schemas.openxmlformats.org/officeDocument/2006/relationships/font" Target="fonts/AdventPro-italic.fntdata"/><Relationship Id="rId12" Type="http://schemas.openxmlformats.org/officeDocument/2006/relationships/slide" Target="slides/slide7.xml"/><Relationship Id="rId34" Type="http://schemas.openxmlformats.org/officeDocument/2006/relationships/font" Target="fonts/Advent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dventPr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ebasNeue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02712cf5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a02712cf5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tasks, we each did like 200 pictures and crossed referenced with the group to ensure we agree on the ratings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a02712cf5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a02712cf5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206fbfd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206fbfd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a4b49ffc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a4b49ffc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a02712cf5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a02712cf5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c3a62fc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c3a62fc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c3a62fc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c3a62fc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02712cf53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02712cf53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206fbfd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206fbfd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02712cf5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02712cf5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c3a62fcf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c3a62fcf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02712cf5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02712cf5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Block 1 : import drive &amp; libraries</a:t>
            </a:r>
            <a:endParaRPr b="1" sz="1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AutoNum type="arabicPeriod"/>
            </a:pPr>
            <a:r>
              <a:rPr b="1" lang="en" sz="1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PIL - enables Python for working on images, torch for tensors, torchvision - image transforms in computer vision</a:t>
            </a:r>
            <a:endParaRPr b="1" sz="14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Block 2 : initializes the model using torchvision, sets up the computation device (cuda), and uses transform to convert the image to tensor.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956775" y="1306800"/>
            <a:ext cx="5230500" cy="23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4054800"/>
            <a:ext cx="1828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2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>
            <a:off x="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766399" y="2342450"/>
            <a:ext cx="36576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hasCustomPrompt="1" idx="2" type="title"/>
          </p:nvPr>
        </p:nvSpPr>
        <p:spPr>
          <a:xfrm>
            <a:off x="719999" y="540005"/>
            <a:ext cx="2726100" cy="14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766399" y="3673150"/>
            <a:ext cx="3657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720000" y="2342455"/>
            <a:ext cx="61281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6"/>
          <p:cNvSpPr txBox="1"/>
          <p:nvPr>
            <p:ph hasCustomPrompt="1" idx="2" type="title"/>
          </p:nvPr>
        </p:nvSpPr>
        <p:spPr>
          <a:xfrm>
            <a:off x="5697900" y="540005"/>
            <a:ext cx="2726100" cy="14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720000" y="3673155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3408750" y="1311588"/>
            <a:ext cx="3474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7"/>
          <p:cNvSpPr txBox="1"/>
          <p:nvPr>
            <p:ph hasCustomPrompt="1" idx="2" type="title"/>
          </p:nvPr>
        </p:nvSpPr>
        <p:spPr>
          <a:xfrm>
            <a:off x="1788725" y="1440888"/>
            <a:ext cx="154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408750" y="1768800"/>
            <a:ext cx="3474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3" type="title"/>
          </p:nvPr>
        </p:nvSpPr>
        <p:spPr>
          <a:xfrm>
            <a:off x="3408750" y="2546088"/>
            <a:ext cx="3474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4" type="title"/>
          </p:nvPr>
        </p:nvSpPr>
        <p:spPr>
          <a:xfrm>
            <a:off x="1788725" y="2675388"/>
            <a:ext cx="154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5" type="subTitle"/>
          </p:nvPr>
        </p:nvSpPr>
        <p:spPr>
          <a:xfrm>
            <a:off x="3408750" y="3003300"/>
            <a:ext cx="3474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6" type="title"/>
          </p:nvPr>
        </p:nvSpPr>
        <p:spPr>
          <a:xfrm>
            <a:off x="3408750" y="3780588"/>
            <a:ext cx="3474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7"/>
          <p:cNvSpPr txBox="1"/>
          <p:nvPr>
            <p:ph hasCustomPrompt="1" idx="7" type="title"/>
          </p:nvPr>
        </p:nvSpPr>
        <p:spPr>
          <a:xfrm>
            <a:off x="1788725" y="3909888"/>
            <a:ext cx="15438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1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7"/>
          <p:cNvSpPr txBox="1"/>
          <p:nvPr>
            <p:ph idx="8" type="subTitle"/>
          </p:nvPr>
        </p:nvSpPr>
        <p:spPr>
          <a:xfrm>
            <a:off x="3408750" y="4237800"/>
            <a:ext cx="34746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9" type="title"/>
          </p:nvPr>
        </p:nvSpPr>
        <p:spPr>
          <a:xfrm>
            <a:off x="720000" y="356616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961900" y="3697500"/>
            <a:ext cx="322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1071250" y="1492900"/>
            <a:ext cx="70014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720000" y="4304439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0" name="Google Shape;90;p19"/>
          <p:cNvCxnSpPr/>
          <p:nvPr/>
        </p:nvCxnSpPr>
        <p:spPr>
          <a:xfrm>
            <a:off x="742685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720000" y="3010350"/>
            <a:ext cx="2336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973800" y="33913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2" type="title"/>
          </p:nvPr>
        </p:nvSpPr>
        <p:spPr>
          <a:xfrm>
            <a:off x="3403800" y="3010350"/>
            <a:ext cx="2336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20"/>
          <p:cNvSpPr txBox="1"/>
          <p:nvPr>
            <p:ph idx="3" type="subTitle"/>
          </p:nvPr>
        </p:nvSpPr>
        <p:spPr>
          <a:xfrm>
            <a:off x="3657600" y="33913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4" type="title"/>
          </p:nvPr>
        </p:nvSpPr>
        <p:spPr>
          <a:xfrm>
            <a:off x="6087600" y="3010350"/>
            <a:ext cx="2336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20"/>
          <p:cNvSpPr txBox="1"/>
          <p:nvPr>
            <p:ph idx="5" type="subTitle"/>
          </p:nvPr>
        </p:nvSpPr>
        <p:spPr>
          <a:xfrm>
            <a:off x="6341400" y="33913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6"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7" type="subTitle"/>
          </p:nvPr>
        </p:nvSpPr>
        <p:spPr>
          <a:xfrm>
            <a:off x="973800" y="41227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8" type="subTitle"/>
          </p:nvPr>
        </p:nvSpPr>
        <p:spPr>
          <a:xfrm>
            <a:off x="3657600" y="41227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9" type="subTitle"/>
          </p:nvPr>
        </p:nvSpPr>
        <p:spPr>
          <a:xfrm>
            <a:off x="6341400" y="41227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742685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9900" y="2342450"/>
            <a:ext cx="7704000" cy="8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209025" y="889855"/>
            <a:ext cx="2726100" cy="14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286000" y="3673155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9" y="257175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720009" y="3028950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title"/>
          </p:nvPr>
        </p:nvSpPr>
        <p:spPr>
          <a:xfrm>
            <a:off x="4758811" y="257175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1"/>
          <p:cNvSpPr txBox="1"/>
          <p:nvPr>
            <p:ph idx="3" type="subTitle"/>
          </p:nvPr>
        </p:nvSpPr>
        <p:spPr>
          <a:xfrm>
            <a:off x="4758806" y="3028950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4" type="title"/>
          </p:nvPr>
        </p:nvSpPr>
        <p:spPr>
          <a:xfrm>
            <a:off x="2739410" y="257175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1"/>
          <p:cNvSpPr txBox="1"/>
          <p:nvPr>
            <p:ph idx="5" type="subTitle"/>
          </p:nvPr>
        </p:nvSpPr>
        <p:spPr>
          <a:xfrm>
            <a:off x="2739408" y="3028950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6" type="title"/>
          </p:nvPr>
        </p:nvSpPr>
        <p:spPr>
          <a:xfrm>
            <a:off x="6778212" y="257175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1"/>
          <p:cNvSpPr txBox="1"/>
          <p:nvPr>
            <p:ph idx="7" type="subTitle"/>
          </p:nvPr>
        </p:nvSpPr>
        <p:spPr>
          <a:xfrm>
            <a:off x="6778205" y="3028950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8"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5" name="Google Shape;115;p21"/>
          <p:cNvCxnSpPr/>
          <p:nvPr/>
        </p:nvCxnSpPr>
        <p:spPr>
          <a:xfrm>
            <a:off x="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720000" y="19078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720000" y="22423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title"/>
          </p:nvPr>
        </p:nvSpPr>
        <p:spPr>
          <a:xfrm>
            <a:off x="3657600" y="19078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3657600" y="22423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4" type="title"/>
          </p:nvPr>
        </p:nvSpPr>
        <p:spPr>
          <a:xfrm>
            <a:off x="720000" y="37711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720000" y="41056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6" type="title"/>
          </p:nvPr>
        </p:nvSpPr>
        <p:spPr>
          <a:xfrm>
            <a:off x="3657600" y="37711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22"/>
          <p:cNvSpPr txBox="1"/>
          <p:nvPr>
            <p:ph idx="7" type="subTitle"/>
          </p:nvPr>
        </p:nvSpPr>
        <p:spPr>
          <a:xfrm>
            <a:off x="3657598" y="41056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8" type="title"/>
          </p:nvPr>
        </p:nvSpPr>
        <p:spPr>
          <a:xfrm>
            <a:off x="6595195" y="19078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2"/>
          <p:cNvSpPr txBox="1"/>
          <p:nvPr>
            <p:ph idx="9" type="subTitle"/>
          </p:nvPr>
        </p:nvSpPr>
        <p:spPr>
          <a:xfrm>
            <a:off x="6595195" y="22423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3" type="title"/>
          </p:nvPr>
        </p:nvSpPr>
        <p:spPr>
          <a:xfrm>
            <a:off x="6595195" y="3771125"/>
            <a:ext cx="1828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22"/>
          <p:cNvSpPr txBox="1"/>
          <p:nvPr>
            <p:ph idx="14" type="subTitle"/>
          </p:nvPr>
        </p:nvSpPr>
        <p:spPr>
          <a:xfrm>
            <a:off x="6595195" y="4105668"/>
            <a:ext cx="1828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5"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31" name="Google Shape;131;p22"/>
          <p:cNvCxnSpPr/>
          <p:nvPr/>
        </p:nvCxnSpPr>
        <p:spPr>
          <a:xfrm>
            <a:off x="742685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188800" y="2137725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188800" y="24391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2" type="title"/>
          </p:nvPr>
        </p:nvSpPr>
        <p:spPr>
          <a:xfrm>
            <a:off x="720000" y="3588675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720000" y="389010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4" type="title"/>
          </p:nvPr>
        </p:nvSpPr>
        <p:spPr>
          <a:xfrm>
            <a:off x="3657600" y="3588675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3657600" y="389010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6" type="title"/>
          </p:nvPr>
        </p:nvSpPr>
        <p:spPr>
          <a:xfrm>
            <a:off x="5126395" y="2137725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1" name="Google Shape;141;p23"/>
          <p:cNvSpPr txBox="1"/>
          <p:nvPr>
            <p:ph idx="7" type="subTitle"/>
          </p:nvPr>
        </p:nvSpPr>
        <p:spPr>
          <a:xfrm>
            <a:off x="5126395" y="243915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8" type="title"/>
          </p:nvPr>
        </p:nvSpPr>
        <p:spPr>
          <a:xfrm>
            <a:off x="6595195" y="3588675"/>
            <a:ext cx="1828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23"/>
          <p:cNvSpPr txBox="1"/>
          <p:nvPr>
            <p:ph idx="9" type="subTitle"/>
          </p:nvPr>
        </p:nvSpPr>
        <p:spPr>
          <a:xfrm>
            <a:off x="6595195" y="3890100"/>
            <a:ext cx="1828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3"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5" name="Google Shape;145;p23"/>
          <p:cNvCxnSpPr/>
          <p:nvPr/>
        </p:nvCxnSpPr>
        <p:spPr>
          <a:xfrm>
            <a:off x="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hasCustomPrompt="1" type="title"/>
          </p:nvPr>
        </p:nvSpPr>
        <p:spPr>
          <a:xfrm>
            <a:off x="1903325" y="540000"/>
            <a:ext cx="5337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1903325" y="1368303"/>
            <a:ext cx="5337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24"/>
          <p:cNvSpPr txBox="1"/>
          <p:nvPr>
            <p:ph hasCustomPrompt="1" idx="2" type="title"/>
          </p:nvPr>
        </p:nvSpPr>
        <p:spPr>
          <a:xfrm>
            <a:off x="1903325" y="2020492"/>
            <a:ext cx="5337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/>
          <p:nvPr>
            <p:ph idx="3" type="subTitle"/>
          </p:nvPr>
        </p:nvSpPr>
        <p:spPr>
          <a:xfrm>
            <a:off x="1903325" y="2848795"/>
            <a:ext cx="5337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2" name="Google Shape;152;p24"/>
          <p:cNvSpPr txBox="1"/>
          <p:nvPr>
            <p:ph hasCustomPrompt="1" idx="4" type="title"/>
          </p:nvPr>
        </p:nvSpPr>
        <p:spPr>
          <a:xfrm>
            <a:off x="1903325" y="3500997"/>
            <a:ext cx="5337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3" name="Google Shape;153;p24"/>
          <p:cNvSpPr txBox="1"/>
          <p:nvPr>
            <p:ph idx="5" type="subTitle"/>
          </p:nvPr>
        </p:nvSpPr>
        <p:spPr>
          <a:xfrm>
            <a:off x="1903325" y="4329299"/>
            <a:ext cx="53373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4" name="Google Shape;154;p24"/>
          <p:cNvCxnSpPr/>
          <p:nvPr/>
        </p:nvCxnSpPr>
        <p:spPr>
          <a:xfrm>
            <a:off x="0" y="1831497"/>
            <a:ext cx="842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4"/>
          <p:cNvCxnSpPr/>
          <p:nvPr/>
        </p:nvCxnSpPr>
        <p:spPr>
          <a:xfrm>
            <a:off x="721200" y="3311996"/>
            <a:ext cx="842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ctrTitle"/>
          </p:nvPr>
        </p:nvSpPr>
        <p:spPr>
          <a:xfrm>
            <a:off x="2429950" y="540000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3066650" y="1697725"/>
            <a:ext cx="30174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25"/>
          <p:cNvSpPr txBox="1"/>
          <p:nvPr/>
        </p:nvSpPr>
        <p:spPr>
          <a:xfrm>
            <a:off x="2590975" y="3872100"/>
            <a:ext cx="396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dvent Pro"/>
                <a:ea typeface="Advent Pro"/>
                <a:cs typeface="Advent Pro"/>
                <a:sym typeface="Advent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Light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628459"/>
            <a:ext cx="41148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680350"/>
            <a:ext cx="32004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979225" y="1236325"/>
            <a:ext cx="2601900" cy="7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5315100" y="1236325"/>
            <a:ext cx="26019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979200" y="2189125"/>
            <a:ext cx="38520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15088" y="2189125"/>
            <a:ext cx="31089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0" name="Google Shape;30;p6"/>
          <p:cNvCxnSpPr/>
          <p:nvPr/>
        </p:nvCxnSpPr>
        <p:spPr>
          <a:xfrm>
            <a:off x="7426850" y="998350"/>
            <a:ext cx="171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720000" y="1039909"/>
            <a:ext cx="4114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720000" y="2091800"/>
            <a:ext cx="41148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737300" y="992801"/>
            <a:ext cx="56694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391900" y="3008975"/>
            <a:ext cx="4360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i.org/10.1155/2018/8145713" TargetMode="External"/><Relationship Id="rId4" Type="http://schemas.openxmlformats.org/officeDocument/2006/relationships/hyperlink" Target="https://darshita1405.medium.com/superpixels-and-slic-6b2d8a6e4f08" TargetMode="External"/><Relationship Id="rId5" Type="http://schemas.openxmlformats.org/officeDocument/2006/relationships/hyperlink" Target="https://doi.org/10.1117/1.JMI.4.4.044004" TargetMode="External"/><Relationship Id="rId6" Type="http://schemas.openxmlformats.org/officeDocument/2006/relationships/hyperlink" Target="https://doi.org/10.1117/1.JMI.4.4.044004" TargetMode="External"/><Relationship Id="rId7" Type="http://schemas.openxmlformats.org/officeDocument/2006/relationships/hyperlink" Target="https://drive.google.com/drive/folders/1rpBsAFPqcA59arrNLMuPNAczhmAWk4xK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ctrTitle"/>
          </p:nvPr>
        </p:nvSpPr>
        <p:spPr>
          <a:xfrm>
            <a:off x="806325" y="1800050"/>
            <a:ext cx="7417500" cy="16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latin typeface="Exo 2"/>
                <a:ea typeface="Exo 2"/>
                <a:cs typeface="Exo 2"/>
                <a:sym typeface="Exo 2"/>
              </a:rPr>
              <a:t>Skin Disease Diagnosis on Darker Skin</a:t>
            </a:r>
            <a:endParaRPr b="1" sz="5100"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2181300" y="3746500"/>
            <a:ext cx="59847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By: Reagan Esteves, Jamie Hartman, Charles Tyndal, and Chenyu Zhao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Faculty Mentors: Dr. Zhengming Ding and Dr. Jihun Hamm</a:t>
            </a:r>
            <a:endParaRPr sz="1600"/>
          </a:p>
        </p:txBody>
      </p:sp>
      <p:sp>
        <p:nvSpPr>
          <p:cNvPr id="176" name="Google Shape;176;p29"/>
          <p:cNvSpPr txBox="1"/>
          <p:nvPr>
            <p:ph idx="12" type="sldNum"/>
          </p:nvPr>
        </p:nvSpPr>
        <p:spPr>
          <a:xfrm>
            <a:off x="8512509" y="4634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/>
              <a:t>‹#›</a:t>
            </a:fld>
            <a:endParaRPr b="1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chart/Results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292775" y="1098500"/>
            <a:ext cx="43965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Good = bounding box on body part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Mid = bounding box on body part and background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Bad = bounding box not on body part</a:t>
            </a:r>
            <a:endParaRPr/>
          </a:p>
        </p:txBody>
      </p:sp>
      <p:sp>
        <p:nvSpPr>
          <p:cNvPr id="256" name="Google Shape;256;p38"/>
          <p:cNvSpPr txBox="1"/>
          <p:nvPr>
            <p:ph idx="12" type="sldNum"/>
          </p:nvPr>
        </p:nvSpPr>
        <p:spPr>
          <a:xfrm>
            <a:off x="8564109" y="4680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/>
              <a:t>‹#›</a:t>
            </a:fld>
            <a:endParaRPr b="1" sz="2500"/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400725" y="2776350"/>
            <a:ext cx="4288550" cy="190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450" y="152450"/>
            <a:ext cx="3678950" cy="237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5650" y="2659375"/>
            <a:ext cx="3686545" cy="23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7826175" y="1879225"/>
            <a:ext cx="11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dvent Pro"/>
                <a:ea typeface="Advent Pro"/>
                <a:cs typeface="Advent Pro"/>
                <a:sym typeface="Advent Pro"/>
              </a:rPr>
              <a:t>Buruli Ulcer</a:t>
            </a:r>
            <a:endParaRPr b="1"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8143950" y="4379050"/>
            <a:ext cx="138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dvent Pro"/>
                <a:ea typeface="Advent Pro"/>
                <a:cs typeface="Advent Pro"/>
                <a:sym typeface="Advent Pro"/>
              </a:rPr>
              <a:t>Yaws</a:t>
            </a:r>
            <a:endParaRPr b="1" sz="1600"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0" y="-35825"/>
            <a:ext cx="87201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New </a:t>
            </a:r>
            <a:r>
              <a:rPr lang="en" sz="2000"/>
              <a:t>Attempts and How work was spilt </a:t>
            </a:r>
            <a:endParaRPr sz="2000"/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8969" l="17619" r="5439" t="9271"/>
          <a:stretch/>
        </p:blipFill>
        <p:spPr>
          <a:xfrm>
            <a:off x="75750" y="475850"/>
            <a:ext cx="1575000" cy="195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4">
            <a:alphaModFix/>
          </a:blip>
          <a:srcRect b="8861" l="9634" r="3098" t="4767"/>
          <a:stretch/>
        </p:blipFill>
        <p:spPr>
          <a:xfrm rot="5399999">
            <a:off x="-174675" y="2878750"/>
            <a:ext cx="2075850" cy="15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858900" y="2069296"/>
            <a:ext cx="82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CC0000"/>
                </a:solidFill>
              </a:rPr>
              <a:t>Contours</a:t>
            </a:r>
            <a:endParaRPr b="1" sz="1450">
              <a:solidFill>
                <a:srgbClr val="CC0000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251" y="2622925"/>
            <a:ext cx="3447851" cy="24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6">
            <a:alphaModFix/>
          </a:blip>
          <a:srcRect b="0" l="0" r="4425" t="0"/>
          <a:stretch/>
        </p:blipFill>
        <p:spPr>
          <a:xfrm>
            <a:off x="1768462" y="392950"/>
            <a:ext cx="4346900" cy="2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1018650" y="4166525"/>
            <a:ext cx="747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CC0000"/>
                </a:solidFill>
                <a:latin typeface="Advent Pro"/>
                <a:ea typeface="Advent Pro"/>
                <a:cs typeface="Advent Pro"/>
                <a:sym typeface="Advent Pro"/>
              </a:rPr>
              <a:t>Super Pixels</a:t>
            </a:r>
            <a:endParaRPr b="1" sz="1450">
              <a:solidFill>
                <a:srgbClr val="CC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6199950" y="475850"/>
            <a:ext cx="29901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For this project, we all worked together on the prototype. We split judging the results evenly in a google sheet (Buruli Ulcer, Yaws, and Leprosy). Then we checked each others grading and changed if necessary. </a:t>
            </a:r>
            <a:r>
              <a:rPr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Afterwards</a:t>
            </a:r>
            <a:r>
              <a:rPr lang="en" sz="20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, we began working on new codes that build off of the prototype. Current attempts were done by Chenyu and Reagan</a:t>
            </a:r>
            <a:endParaRPr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275" name="Google Shape;275;p39"/>
          <p:cNvSpPr txBox="1"/>
          <p:nvPr>
            <p:ph idx="4294967295" type="subTitle"/>
          </p:nvPr>
        </p:nvSpPr>
        <p:spPr>
          <a:xfrm>
            <a:off x="4572000" y="4675675"/>
            <a:ext cx="747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[3][4]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050"/>
              <a:t>Implementation</a:t>
            </a:r>
            <a:endParaRPr b="1" sz="20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With the pre-processing of images with Super pixels and contouring, these systems need to be then connected directly to the ROI detection we are currently using.</a:t>
            </a:r>
            <a:endParaRPr sz="15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Run all images with the pre-processing and ROI and compare results to those without pre-processing.</a:t>
            </a:r>
            <a:endParaRPr sz="155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58775" lvl="0" marL="457200" rtl="0" algn="l">
              <a:spcBef>
                <a:spcPts val="0"/>
              </a:spcBef>
              <a:spcAft>
                <a:spcPts val="0"/>
              </a:spcAft>
              <a:buSzPts val="2050"/>
              <a:buChar char="●"/>
            </a:pPr>
            <a:r>
              <a:rPr b="1" lang="en" sz="2050"/>
              <a:t>Testing Detection on Other Skin Diseases</a:t>
            </a:r>
            <a:endParaRPr b="1" sz="2050"/>
          </a:p>
          <a:p>
            <a:pPr indent="-327025" lvl="1" marL="914400" rtl="0" algn="l">
              <a:spcBef>
                <a:spcPts val="0"/>
              </a:spcBef>
              <a:spcAft>
                <a:spcPts val="0"/>
              </a:spcAft>
              <a:buSzPts val="1550"/>
              <a:buChar char="○"/>
            </a:pPr>
            <a:r>
              <a:rPr lang="en" sz="1550"/>
              <a:t>Run tests on the remaining images on our dataset with our preexisting ROI code to get the baseline results for the entire dataset.</a:t>
            </a:r>
            <a:endParaRPr sz="1550"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 &amp; Our Work so far</a:t>
            </a:r>
            <a:endParaRPr/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215900" y="1092200"/>
            <a:ext cx="8648700" cy="49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1] Li-sheng Wei, Quan Gan, Tao Ji, 2018. "Skin Disease Recognition Method Based on Image Color and Texture Features", </a:t>
            </a:r>
            <a:r>
              <a:rPr i="1"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Computational and Mathematical Methods in Medicine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Retrieved from </a:t>
            </a:r>
            <a:r>
              <a:rPr lang="en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https://doi.org/10.1155/2018/8145713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[2] Topiwala Anirudh, Al-Zogbi Lidia, and Fleiter Thorsten, Krieger Axel 2019. “Adaptation and Evaluation of Deep Learning Techniques for Skin Segmentation on Novel Abdominal Dataset”,</a:t>
            </a:r>
            <a:r>
              <a:rPr i="1"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</a:t>
            </a:r>
            <a:r>
              <a:rPr i="1"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2019 IEEE 19th International Conference on Bioinformatics and Bioengineering (BIBE)</a:t>
            </a: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,p. 752--759, IEEE.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[3] Darshita, Jain. 2020. Superpixels and Slic. (April 2020). Retrieved October 2, 2022 from 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https://darshita1405.medium.com/superpixels-and-slic-6b2d8a6e4f08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[4] Yasmeen M. George, Mohammad Aldeen, Rahil Garnavi, "Automatic psoriasis lesion segmentation in  </a:t>
            </a:r>
            <a:b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	two-dimensional skin images using multiscale superpixel clustering," J. Med. Imag. 4(4) 044004 (10 </a:t>
            </a:r>
            <a:b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       November 2017)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https://doi.org/10.1117/1.JMI.4.4.044004</a:t>
            </a:r>
            <a:endParaRPr sz="155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https://drive.google.com/drive/folders/1rpBsAFPqcA59arrNLMuPNAczhmAWk4xK?usp=sharing</a:t>
            </a:r>
            <a:endParaRPr sz="155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539084" y="4670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b="1" sz="2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720000" y="9290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Diagnosing skin disease is expensive (sub saharan Africa)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Currently, only dermatologists diagnose skin diseases 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Issue: time consuming and expensive for patients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Many patients cannot afford the time and expenses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Application: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○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Mr. A has a Buruli ulcer 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Can’t meet expense and time for appointment and treatment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■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Solution: take a photo of the problem -&gt; upload into our Application (Picture A)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Application crops and enhance the image (Picture B)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Gives diagnosis: Buruli Ulcer, and the confidence level 95%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238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 Light"/>
              <a:buChar char="●"/>
            </a:pPr>
            <a:r>
              <a:rPr lang="en" sz="15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Give estimate of the recovery status aka 20% recovered</a:t>
            </a:r>
            <a:endParaRPr sz="15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375" y="3816550"/>
            <a:ext cx="2910749" cy="11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4">
            <a:alphaModFix/>
          </a:blip>
          <a:srcRect b="28892" l="45676" r="32308" t="29626"/>
          <a:stretch/>
        </p:blipFill>
        <p:spPr>
          <a:xfrm>
            <a:off x="5426000" y="3862575"/>
            <a:ext cx="1571451" cy="12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1569375" y="4599575"/>
            <a:ext cx="19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Picture A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6188725" y="4699975"/>
            <a:ext cx="19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Picture B</a:t>
            </a:r>
            <a:endParaRPr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530234" y="46726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/>
              <a:t>‹#›</a:t>
            </a:fld>
            <a:endParaRPr b="1"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8625" y="874250"/>
            <a:ext cx="31416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/>
              <a:t>Identifying body part using object detection</a:t>
            </a:r>
            <a:endParaRPr/>
          </a:p>
        </p:txBody>
      </p:sp>
      <p:sp>
        <p:nvSpPr>
          <p:cNvPr id="199" name="Google Shape;199;p32"/>
          <p:cNvSpPr txBox="1"/>
          <p:nvPr>
            <p:ph idx="2" type="title"/>
          </p:nvPr>
        </p:nvSpPr>
        <p:spPr>
          <a:xfrm>
            <a:off x="3108588" y="954625"/>
            <a:ext cx="3038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Getting correct mask based on the bounding boxes</a:t>
            </a:r>
            <a:endParaRPr/>
          </a:p>
        </p:txBody>
      </p:sp>
      <p:sp>
        <p:nvSpPr>
          <p:cNvPr id="200" name="Google Shape;200;p32"/>
          <p:cNvSpPr txBox="1"/>
          <p:nvPr>
            <p:ph idx="3" type="subTitle"/>
          </p:nvPr>
        </p:nvSpPr>
        <p:spPr>
          <a:xfrm>
            <a:off x="3108600" y="3575975"/>
            <a:ext cx="2583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Masking patches in bounding boxes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Keeping masking inside bounding box region</a:t>
            </a:r>
            <a:endParaRPr sz="1600"/>
          </a:p>
        </p:txBody>
      </p:sp>
      <p:sp>
        <p:nvSpPr>
          <p:cNvPr id="201" name="Google Shape;201;p32"/>
          <p:cNvSpPr txBox="1"/>
          <p:nvPr>
            <p:ph idx="4" type="title"/>
          </p:nvPr>
        </p:nvSpPr>
        <p:spPr>
          <a:xfrm>
            <a:off x="5989425" y="954625"/>
            <a:ext cx="2780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Increasing accuracy of object detection</a:t>
            </a:r>
            <a:endParaRPr/>
          </a:p>
        </p:txBody>
      </p:sp>
      <p:sp>
        <p:nvSpPr>
          <p:cNvPr id="202" name="Google Shape;202;p32"/>
          <p:cNvSpPr txBox="1"/>
          <p:nvPr>
            <p:ph idx="5" type="subTitle"/>
          </p:nvPr>
        </p:nvSpPr>
        <p:spPr>
          <a:xfrm>
            <a:off x="6087825" y="3575975"/>
            <a:ext cx="2583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Body parts holding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Image distortion (angle and overexposure)</a:t>
            </a:r>
            <a:endParaRPr sz="1600"/>
          </a:p>
        </p:txBody>
      </p:sp>
      <p:sp>
        <p:nvSpPr>
          <p:cNvPr id="203" name="Google Shape;203;p32"/>
          <p:cNvSpPr txBox="1"/>
          <p:nvPr>
            <p:ph idx="6" type="title"/>
          </p:nvPr>
        </p:nvSpPr>
        <p:spPr>
          <a:xfrm>
            <a:off x="193700" y="129574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Challenges</a:t>
            </a:r>
            <a:endParaRPr/>
          </a:p>
        </p:txBody>
      </p:sp>
      <p:sp>
        <p:nvSpPr>
          <p:cNvPr id="204" name="Google Shape;204;p32"/>
          <p:cNvSpPr txBox="1"/>
          <p:nvPr>
            <p:ph idx="7" type="subTitle"/>
          </p:nvPr>
        </p:nvSpPr>
        <p:spPr>
          <a:xfrm>
            <a:off x="433500" y="3502625"/>
            <a:ext cx="2675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Challenges: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Ensuring the bounding box is on the body part instead of other objects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Noisy Backgrounds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Multiple Body Parts</a:t>
            </a:r>
            <a:endParaRPr sz="1600"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663" y="1693425"/>
            <a:ext cx="2325475" cy="176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8096" l="16756" r="0" t="0"/>
          <a:stretch/>
        </p:blipFill>
        <p:spPr>
          <a:xfrm rot="-5400000">
            <a:off x="3430587" y="1371437"/>
            <a:ext cx="1738025" cy="23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350" y="1714325"/>
            <a:ext cx="1394161" cy="18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556784" y="4679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/>
              <a:t>‹#›</a:t>
            </a:fld>
            <a:endParaRPr b="1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idx="6" type="title"/>
          </p:nvPr>
        </p:nvSpPr>
        <p:spPr>
          <a:xfrm>
            <a:off x="720000" y="332174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Proposed Approach</a:t>
            </a:r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72750" y="1018300"/>
            <a:ext cx="9092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Overall application: allow potential user to take a photo of their skin disease and identify potential disease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○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1st step: analyzing the image and determining the region of interest (ROI) 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■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Filtering, Masking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○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2nd step: enhancing cropped image with techniques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■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super-resolution, color correction 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○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3rd step: disease diagnosis 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■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Domain adaptation, Augmentation techniques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●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outputs the disease and the confidence level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○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4th step: Interpretation 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■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Uses deep learning and visual patterns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 Condensed Light"/>
              <a:buChar char="■"/>
            </a:pPr>
            <a:r>
              <a:rPr lang="en" sz="19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Output: potential recovery status of the patient</a:t>
            </a:r>
            <a:endParaRPr sz="19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494834" y="46505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2500"/>
              <a:t>‹#›</a:t>
            </a:fld>
            <a:endParaRPr b="1"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720000" y="35814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Works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83075" y="1333450"/>
            <a:ext cx="38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50"/>
              <a:t>Many other skin disease detection systems are out there, though many required refined images of lighter skin tones.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The major difficulty these pieces of software are struggling with is getting accurate results over many diseases that appear very similar visually, but differ greatly beneath the surface.</a:t>
            </a:r>
            <a:endParaRPr sz="16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[1][2]</a:t>
            </a:r>
            <a:endParaRPr sz="1650"/>
          </a:p>
        </p:txBody>
      </p:sp>
      <p:sp>
        <p:nvSpPr>
          <p:cNvPr id="222" name="Google Shape;22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600" y="212125"/>
            <a:ext cx="2683799" cy="25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532" y="2754875"/>
            <a:ext cx="4117775" cy="19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1332150" y="1577025"/>
            <a:ext cx="64797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Work Conducted so Far</a:t>
            </a:r>
            <a:endParaRPr sz="4900"/>
          </a:p>
        </p:txBody>
      </p:sp>
      <p:sp>
        <p:nvSpPr>
          <p:cNvPr id="230" name="Google Shape;230;p35"/>
          <p:cNvSpPr txBox="1"/>
          <p:nvPr>
            <p:ph idx="1" type="subTitle"/>
          </p:nvPr>
        </p:nvSpPr>
        <p:spPr>
          <a:xfrm>
            <a:off x="2090925" y="3008975"/>
            <a:ext cx="5206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Prototype</a:t>
            </a:r>
            <a:r>
              <a:rPr lang="en" sz="2000"/>
              <a:t> code (ROI detection and masking)</a:t>
            </a:r>
            <a:endParaRPr sz="2000"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000"/>
              <a:t>Filtering before ROI detection</a:t>
            </a:r>
            <a:endParaRPr sz="20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Clustering of super pixels/Contours</a:t>
            </a:r>
            <a:endParaRPr sz="2000"/>
          </a:p>
        </p:txBody>
      </p:sp>
      <p:sp>
        <p:nvSpPr>
          <p:cNvPr id="231" name="Google Shape;2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483200" y="303499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Code and new Attempts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0" y="1056525"/>
            <a:ext cx="8970900" cy="3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Prototype: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For </a:t>
            </a:r>
            <a:r>
              <a:rPr lang="en" sz="2000"/>
              <a:t>object detection and segmentation using masking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Used Pytorch (ML) to build the models needed for the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Attempt 1: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Building upon prototype 1, we tried to filter beforehand so that the mask can apply with better results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Attempt 2: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Also built upon prototype 1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Separate clusters of pixels to isolate disease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Additionally, using contour detection to map out which areas have the most differences compared to the rest (normal skin vs diseased skin)</a:t>
            </a:r>
            <a:endParaRPr sz="2000"/>
          </a:p>
        </p:txBody>
      </p:sp>
      <p:sp>
        <p:nvSpPr>
          <p:cNvPr id="238" name="Google Shape;23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0" y="-48151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r>
              <a:rPr lang="en"/>
              <a:t> Code 1 Explanation</a:t>
            </a:r>
            <a:endParaRPr/>
          </a:p>
        </p:txBody>
      </p:sp>
      <p:sp>
        <p:nvSpPr>
          <p:cNvPr id="244" name="Google Shape;24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94600" y="450875"/>
            <a:ext cx="8774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Block 1 : import drive &amp; libraries</a:t>
            </a:r>
            <a:endParaRPr b="1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Block 2 : </a:t>
            </a:r>
            <a:r>
              <a:rPr b="1" lang="en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rPr>
              <a:t>initializes the model using torchvision, sets up the computation device (cuda), and uses transform to convert the image to tensor.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850" y="1312512"/>
            <a:ext cx="4373099" cy="376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6050400" y="2604013"/>
            <a:ext cx="289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Advent Pro"/>
                <a:ea typeface="Advent Pro"/>
                <a:cs typeface="Advent Pro"/>
                <a:sym typeface="Advent Pro"/>
              </a:rPr>
              <a:t>R</a:t>
            </a:r>
            <a:r>
              <a:rPr b="1" lang="en" sz="1500">
                <a:solidFill>
                  <a:srgbClr val="CC0000"/>
                </a:solidFill>
                <a:latin typeface="Advent Pro"/>
                <a:ea typeface="Advent Pro"/>
                <a:cs typeface="Advent Pro"/>
                <a:sym typeface="Advent Pro"/>
              </a:rPr>
              <a:t>uns segmentation &amp; bounding boxes through the images, image result then displayed</a:t>
            </a:r>
            <a:endParaRPr b="1" sz="1500">
              <a:solidFill>
                <a:srgbClr val="CC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50" y="1336475"/>
            <a:ext cx="4132074" cy="3720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2597500" y="2760250"/>
            <a:ext cx="152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0000"/>
                </a:solidFill>
                <a:latin typeface="Advent Pro"/>
                <a:ea typeface="Advent Pro"/>
                <a:cs typeface="Advent Pro"/>
                <a:sym typeface="Advent Pro"/>
              </a:rPr>
              <a:t>Getting the bounding boxes and drawing the segmentation</a:t>
            </a:r>
            <a:endParaRPr b="1" sz="1500">
              <a:solidFill>
                <a:srgbClr val="CC0000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bound Marketing Conference by Slidesgo">
  <a:themeElements>
    <a:clrScheme name="Simple Light">
      <a:dk1>
        <a:srgbClr val="FFFFFF"/>
      </a:dk1>
      <a:lt1>
        <a:srgbClr val="2F40F9"/>
      </a:lt1>
      <a:dk2>
        <a:srgbClr val="E3778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